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2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57" r:id="rId19"/>
    <p:sldId id="274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06/10/2015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06/10/2015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06/10/2015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06/10/2015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06/10/2015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06/10/2015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06/10/2015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06/10/2015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06/10/2015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06/10/2015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06/10/2015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06/10/2015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476672"/>
            <a:ext cx="7772400" cy="172819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s-CO" sz="6000" b="1" dirty="0" smtClean="0"/>
              <a:t>UN LLAMADO A LA MISERICORDIA</a:t>
            </a:r>
            <a:endParaRPr lang="es-CO" sz="60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492896"/>
            <a:ext cx="3312368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Intercalar"/>
          <p:cNvSpPr/>
          <p:nvPr/>
        </p:nvSpPr>
        <p:spPr>
          <a:xfrm rot="5400000">
            <a:off x="4559424" y="3074333"/>
            <a:ext cx="457200" cy="5760640"/>
          </a:xfrm>
          <a:prstGeom prst="flowChartCollat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01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b="1" dirty="0"/>
              <a:t>UN LLAMADO A LA MISERICORDIA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es-CO" dirty="0" smtClean="0"/>
              <a:t>El Diccionario define la misericordia como:</a:t>
            </a:r>
          </a:p>
          <a:p>
            <a:pPr marL="514350" indent="-514350">
              <a:buAutoNum type="arabicPlain"/>
            </a:pPr>
            <a:endParaRPr lang="es-CO" dirty="0" smtClean="0"/>
          </a:p>
          <a:p>
            <a:pPr marL="514350" indent="-514350">
              <a:buAutoNum type="arabicPlain"/>
            </a:pPr>
            <a:r>
              <a:rPr lang="es-CO" b="1" dirty="0" smtClean="0">
                <a:solidFill>
                  <a:srgbClr val="FF0000"/>
                </a:solidFill>
              </a:rPr>
              <a:t>Virtud </a:t>
            </a:r>
            <a:r>
              <a:rPr lang="es-CO" b="1" dirty="0">
                <a:solidFill>
                  <a:srgbClr val="FF0000"/>
                </a:solidFill>
              </a:rPr>
              <a:t>que inclina a compadecerse, perdonar o solucionar las miserias ajenas. </a:t>
            </a:r>
            <a:r>
              <a:rPr lang="es-CO" b="1" dirty="0" smtClean="0">
                <a:solidFill>
                  <a:srgbClr val="FF0000"/>
                </a:solidFill>
              </a:rPr>
              <a:t>Tener piedad</a:t>
            </a:r>
            <a:r>
              <a:rPr lang="es-CO" b="1" dirty="0">
                <a:solidFill>
                  <a:srgbClr val="FF0000"/>
                </a:solidFill>
              </a:rPr>
              <a:t>. </a:t>
            </a:r>
            <a:endParaRPr lang="es-CO" b="1" dirty="0" smtClean="0">
              <a:solidFill>
                <a:srgbClr val="FF0000"/>
              </a:solidFill>
            </a:endParaRPr>
          </a:p>
          <a:p>
            <a:pPr marL="514350" indent="-514350">
              <a:buAutoNum type="arabicPlain"/>
            </a:pPr>
            <a:r>
              <a:rPr lang="es-CO" b="1" dirty="0" smtClean="0">
                <a:solidFill>
                  <a:srgbClr val="002060"/>
                </a:solidFill>
              </a:rPr>
              <a:t>Cualidad </a:t>
            </a:r>
            <a:r>
              <a:rPr lang="es-CO" b="1" dirty="0">
                <a:solidFill>
                  <a:srgbClr val="002060"/>
                </a:solidFill>
              </a:rPr>
              <a:t>de Dios, por la cual perdona las faltas y remedia las penas de las personas.</a:t>
            </a:r>
          </a:p>
        </p:txBody>
      </p:sp>
    </p:spTree>
    <p:extLst>
      <p:ext uri="{BB962C8B-B14F-4D97-AF65-F5344CB8AC3E}">
        <p14:creationId xmlns:p14="http://schemas.microsoft.com/office/powerpoint/2010/main" val="3754752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  <a:solidFill>
            <a:schemeClr val="bg2">
              <a:lumMod val="9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sz="2800" b="1" dirty="0" smtClean="0"/>
              <a:t>UN </a:t>
            </a:r>
            <a:r>
              <a:rPr lang="es-CO" sz="2800" b="1" dirty="0"/>
              <a:t>LLAMADO A LA </a:t>
            </a:r>
            <a:r>
              <a:rPr lang="es-CO" sz="2800" b="1" dirty="0" smtClean="0"/>
              <a:t>MISERICORDIA IGLESIA A TENER MISERICORDIA:</a:t>
            </a:r>
          </a:p>
          <a:p>
            <a:pPr marL="0" indent="0" algn="ctr">
              <a:buNone/>
            </a:pPr>
            <a:r>
              <a:rPr lang="es-CO" sz="2800" dirty="0" smtClean="0"/>
              <a:t>  El </a:t>
            </a:r>
            <a:r>
              <a:rPr lang="es-CO" sz="2800" dirty="0"/>
              <a:t>S</a:t>
            </a:r>
            <a:r>
              <a:rPr lang="es-CO" sz="2800" dirty="0" smtClean="0"/>
              <a:t>almo 100 es un himno de alabanza por Su misericordia.</a:t>
            </a:r>
          </a:p>
          <a:p>
            <a:pPr marL="0" indent="0" algn="ctr">
              <a:buNone/>
            </a:pPr>
            <a:endParaRPr lang="es-CO" sz="2800" dirty="0" smtClean="0"/>
          </a:p>
          <a:p>
            <a:pPr marL="0" indent="0" algn="ctr">
              <a:buNone/>
            </a:pPr>
            <a:r>
              <a:rPr lang="es-CO" sz="2800" dirty="0" smtClean="0">
                <a:solidFill>
                  <a:srgbClr val="FF0000"/>
                </a:solidFill>
              </a:rPr>
              <a:t>Cantad </a:t>
            </a:r>
            <a:r>
              <a:rPr lang="es-CO" sz="2800" dirty="0">
                <a:solidFill>
                  <a:srgbClr val="FF0000"/>
                </a:solidFill>
              </a:rPr>
              <a:t>alegres a Dios, habitantes de toda la tierra. </a:t>
            </a:r>
            <a:r>
              <a:rPr lang="es-CO" sz="2800" dirty="0" smtClean="0">
                <a:solidFill>
                  <a:srgbClr val="FF0000"/>
                </a:solidFill>
              </a:rPr>
              <a:t> </a:t>
            </a:r>
            <a:r>
              <a:rPr lang="es-CO" sz="2800" dirty="0">
                <a:solidFill>
                  <a:srgbClr val="FF0000"/>
                </a:solidFill>
              </a:rPr>
              <a:t>2 Servid a Jehová con alegría; </a:t>
            </a:r>
          </a:p>
          <a:p>
            <a:pPr marL="0" indent="0" algn="ctr">
              <a:buNone/>
            </a:pPr>
            <a:r>
              <a:rPr lang="es-CO" sz="2800" dirty="0">
                <a:solidFill>
                  <a:srgbClr val="FF0000"/>
                </a:solidFill>
              </a:rPr>
              <a:t> Venid ante su presencia con regocijo</a:t>
            </a:r>
            <a:r>
              <a:rPr lang="es-CO" sz="2800" dirty="0" smtClean="0">
                <a:solidFill>
                  <a:srgbClr val="FF0000"/>
                </a:solidFill>
              </a:rPr>
              <a:t>. </a:t>
            </a:r>
            <a:r>
              <a:rPr lang="es-CO" sz="2800" dirty="0">
                <a:solidFill>
                  <a:srgbClr val="FF0000"/>
                </a:solidFill>
              </a:rPr>
              <a:t>3 Reconoced que Jehová es Dios; </a:t>
            </a:r>
          </a:p>
          <a:p>
            <a:pPr marL="0" indent="0" algn="ctr">
              <a:buNone/>
            </a:pPr>
            <a:r>
              <a:rPr lang="es-CO" sz="2800" dirty="0">
                <a:solidFill>
                  <a:srgbClr val="FF0000"/>
                </a:solidFill>
              </a:rPr>
              <a:t> El nos hizo, y no nosotros a nosotros mismos; </a:t>
            </a:r>
          </a:p>
          <a:p>
            <a:pPr marL="0" indent="0" algn="ctr">
              <a:buNone/>
            </a:pPr>
            <a:r>
              <a:rPr lang="es-CO" sz="2800" dirty="0">
                <a:solidFill>
                  <a:srgbClr val="FF0000"/>
                </a:solidFill>
              </a:rPr>
              <a:t> Pueblo suyo somos, y ovejas de su prado</a:t>
            </a:r>
            <a:r>
              <a:rPr lang="es-CO" sz="2800" dirty="0" smtClean="0">
                <a:solidFill>
                  <a:srgbClr val="FF0000"/>
                </a:solidFill>
              </a:rPr>
              <a:t>. </a:t>
            </a:r>
            <a:r>
              <a:rPr lang="es-CO" sz="2800" dirty="0">
                <a:solidFill>
                  <a:srgbClr val="FF0000"/>
                </a:solidFill>
              </a:rPr>
              <a:t>4 Entrad por sus puertas con acción de gracias, </a:t>
            </a:r>
          </a:p>
          <a:p>
            <a:pPr marL="0" indent="0" algn="ctr">
              <a:buNone/>
            </a:pPr>
            <a:r>
              <a:rPr lang="es-CO" sz="2800" dirty="0">
                <a:solidFill>
                  <a:srgbClr val="FF0000"/>
                </a:solidFill>
              </a:rPr>
              <a:t> Por sus atrios con alabanza; </a:t>
            </a:r>
          </a:p>
          <a:p>
            <a:pPr marL="0" indent="0" algn="ctr">
              <a:buNone/>
            </a:pPr>
            <a:r>
              <a:rPr lang="es-CO" sz="2800" dirty="0">
                <a:solidFill>
                  <a:srgbClr val="FF0000"/>
                </a:solidFill>
              </a:rPr>
              <a:t> Alabadle, bendecid su nombre</a:t>
            </a:r>
            <a:r>
              <a:rPr lang="es-CO" sz="2800" dirty="0" smtClean="0">
                <a:solidFill>
                  <a:srgbClr val="FF0000"/>
                </a:solidFill>
              </a:rPr>
              <a:t>. </a:t>
            </a:r>
            <a:r>
              <a:rPr lang="es-CO" sz="2800" dirty="0">
                <a:solidFill>
                  <a:srgbClr val="FF0000"/>
                </a:solidFill>
              </a:rPr>
              <a:t>5 Porque Jehová es bueno; para siempre es su misericordia, </a:t>
            </a:r>
          </a:p>
          <a:p>
            <a:pPr marL="0" indent="0" algn="ctr">
              <a:buNone/>
            </a:pPr>
            <a:r>
              <a:rPr lang="es-CO" sz="2800" dirty="0">
                <a:solidFill>
                  <a:srgbClr val="FF0000"/>
                </a:solidFill>
              </a:rPr>
              <a:t> Y su verdad por todas las generaciones</a:t>
            </a:r>
            <a:r>
              <a:rPr lang="es-CO" sz="2800" dirty="0" smtClean="0">
                <a:solidFill>
                  <a:srgbClr val="FF0000"/>
                </a:solidFill>
              </a:rPr>
              <a:t>.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44251603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2800" b="1" dirty="0" smtClean="0"/>
              <a:t>VERDAD </a:t>
            </a:r>
            <a:r>
              <a:rPr lang="es-CO" sz="2800" b="1" dirty="0"/>
              <a:t>CENTRAL</a:t>
            </a:r>
            <a:r>
              <a:rPr lang="es-CO" dirty="0"/>
              <a:t>: </a:t>
            </a:r>
            <a:r>
              <a:rPr lang="es-CO" sz="2800" dirty="0"/>
              <a:t>Dios espera que sus hijo sean misericordiosos, así como Él es misericordioso</a:t>
            </a:r>
            <a:r>
              <a:rPr lang="es-CO" dirty="0"/>
              <a:t>.</a:t>
            </a:r>
          </a:p>
          <a:p>
            <a:pPr marL="0" indent="0">
              <a:buNone/>
            </a:pPr>
            <a:r>
              <a:rPr lang="es-CO" sz="2800" b="1" dirty="0" smtClean="0"/>
              <a:t>VERSÍCULO </a:t>
            </a:r>
            <a:r>
              <a:rPr lang="es-CO" sz="2800" b="1" dirty="0"/>
              <a:t>CLAVE </a:t>
            </a:r>
            <a:r>
              <a:rPr lang="es-CO" dirty="0">
                <a:solidFill>
                  <a:srgbClr val="FF0000"/>
                </a:solidFill>
              </a:rPr>
              <a:t>Miqueas </a:t>
            </a:r>
            <a:r>
              <a:rPr lang="es-CO" dirty="0" smtClean="0">
                <a:solidFill>
                  <a:srgbClr val="FF0000"/>
                </a:solidFill>
              </a:rPr>
              <a:t>7:18. </a:t>
            </a:r>
            <a:r>
              <a:rPr lang="es-CO" sz="2800" dirty="0" smtClean="0"/>
              <a:t>«¿</a:t>
            </a:r>
            <a:r>
              <a:rPr lang="es-CO" sz="2800" dirty="0">
                <a:latin typeface="Agency FB" pitchFamily="34" charset="0"/>
              </a:rPr>
              <a:t>Qué Dios como tú, que perdona la maldad, y olvida el pecado del remanente de su heredad? No retuvo para siempre su enojo, porque se deleita en misericordia</a:t>
            </a:r>
            <a:r>
              <a:rPr lang="es-CO" sz="2800" dirty="0" smtClean="0">
                <a:latin typeface="Agency FB" pitchFamily="34" charset="0"/>
              </a:rPr>
              <a:t>».</a:t>
            </a:r>
          </a:p>
          <a:p>
            <a:pPr marL="0" indent="0">
              <a:buNone/>
            </a:pPr>
            <a:r>
              <a:rPr lang="es-CO" sz="2800" dirty="0" smtClean="0">
                <a:latin typeface="Agency FB" pitchFamily="34" charset="0"/>
              </a:rPr>
              <a:t>Ver </a:t>
            </a:r>
            <a:r>
              <a:rPr lang="es-CO" sz="2800" dirty="0" smtClean="0">
                <a:solidFill>
                  <a:srgbClr val="FF0000"/>
                </a:solidFill>
                <a:latin typeface="Agency FB" pitchFamily="34" charset="0"/>
              </a:rPr>
              <a:t>(Exo.15:11</a:t>
            </a:r>
            <a:r>
              <a:rPr lang="es-CO" sz="2800" dirty="0">
                <a:solidFill>
                  <a:srgbClr val="FF0000"/>
                </a:solidFill>
                <a:latin typeface="Agency FB" pitchFamily="34" charset="0"/>
              </a:rPr>
              <a:t>; </a:t>
            </a:r>
            <a:r>
              <a:rPr lang="es-CO" sz="2800" dirty="0" smtClean="0">
                <a:solidFill>
                  <a:srgbClr val="FF0000"/>
                </a:solidFill>
                <a:latin typeface="Agency FB" pitchFamily="34" charset="0"/>
              </a:rPr>
              <a:t>Sal. 71:19.; Exo.34:7</a:t>
            </a:r>
            <a:r>
              <a:rPr lang="es-CO" sz="2800" dirty="0">
                <a:solidFill>
                  <a:srgbClr val="FF0000"/>
                </a:solidFill>
                <a:latin typeface="Agency FB" pitchFamily="34" charset="0"/>
              </a:rPr>
              <a:t>; </a:t>
            </a:r>
            <a:r>
              <a:rPr lang="es-CO" sz="2800" dirty="0" smtClean="0">
                <a:solidFill>
                  <a:srgbClr val="FF0000"/>
                </a:solidFill>
                <a:latin typeface="Agency FB" pitchFamily="34" charset="0"/>
              </a:rPr>
              <a:t>Isa.55:7; Sal. 103:9). </a:t>
            </a:r>
          </a:p>
          <a:p>
            <a:pPr marL="0" indent="0">
              <a:buNone/>
            </a:pPr>
            <a:endParaRPr lang="es-CO" sz="2800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marL="0" indent="0">
              <a:buNone/>
            </a:pPr>
            <a:r>
              <a:rPr lang="es-CO" sz="2800" dirty="0" smtClean="0">
                <a:latin typeface="Agency FB" pitchFamily="34" charset="0"/>
              </a:rPr>
              <a:t>Otra definición de misericordia es la  «Virtud </a:t>
            </a:r>
            <a:r>
              <a:rPr lang="es-CO" sz="2800" dirty="0">
                <a:latin typeface="Agency FB" pitchFamily="34" charset="0"/>
              </a:rPr>
              <a:t>que inclina el ánimo a compadecerse de los trabajos y miseria </a:t>
            </a:r>
            <a:r>
              <a:rPr lang="es-CO" sz="2800" dirty="0" smtClean="0">
                <a:latin typeface="Agency FB" pitchFamily="34" charset="0"/>
              </a:rPr>
              <a:t>ajenos. Amor </a:t>
            </a:r>
            <a:r>
              <a:rPr lang="es-CO" sz="2800" dirty="0">
                <a:latin typeface="Agency FB" pitchFamily="34" charset="0"/>
              </a:rPr>
              <a:t>hacia el ser que está en desgracia o que por su condición espiritual no merece ningún </a:t>
            </a:r>
            <a:r>
              <a:rPr lang="es-CO" sz="2800" dirty="0" smtClean="0">
                <a:latin typeface="Agency FB" pitchFamily="34" charset="0"/>
              </a:rPr>
              <a:t>favor. Acto </a:t>
            </a:r>
            <a:r>
              <a:rPr lang="es-CO" sz="2800" dirty="0">
                <a:latin typeface="Agency FB" pitchFamily="34" charset="0"/>
              </a:rPr>
              <a:t>de perdonar un merecido </a:t>
            </a:r>
            <a:r>
              <a:rPr lang="es-CO" sz="2800" dirty="0" smtClean="0">
                <a:latin typeface="Agency FB" pitchFamily="34" charset="0"/>
              </a:rPr>
              <a:t>castigo» </a:t>
            </a:r>
            <a:r>
              <a:rPr lang="es-CO" sz="2800" dirty="0">
                <a:solidFill>
                  <a:srgbClr val="FF0000"/>
                </a:solidFill>
                <a:latin typeface="Agency FB" pitchFamily="34" charset="0"/>
              </a:rPr>
              <a:t>(Diccionario Bíblico La Palabra)</a:t>
            </a:r>
          </a:p>
        </p:txBody>
      </p:sp>
    </p:spTree>
    <p:extLst>
      <p:ext uri="{BB962C8B-B14F-4D97-AF65-F5344CB8AC3E}">
        <p14:creationId xmlns:p14="http://schemas.microsoft.com/office/powerpoint/2010/main" val="350425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sz="4800" b="1" dirty="0" smtClean="0"/>
              <a:t>Jesús, el Único </a:t>
            </a:r>
            <a:r>
              <a:rPr lang="es-CO" sz="4800" b="1" dirty="0"/>
              <a:t>S</a:t>
            </a:r>
            <a:r>
              <a:rPr lang="es-CO" sz="4800" b="1" dirty="0" smtClean="0"/>
              <a:t>anto, no lo hizo.</a:t>
            </a:r>
            <a:endParaRPr lang="es-CO" sz="48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181" y="1988840"/>
            <a:ext cx="3312368" cy="3954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88840"/>
            <a:ext cx="2376264" cy="3954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988840"/>
            <a:ext cx="2520280" cy="3954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3000375"/>
            <a:ext cx="123825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0725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075240" cy="2808312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sz="3500" b="1" dirty="0" smtClean="0"/>
              <a:t>Las </a:t>
            </a:r>
            <a:r>
              <a:rPr lang="es-CO" sz="3500" b="1" dirty="0"/>
              <a:t>personas y la </a:t>
            </a:r>
            <a:r>
              <a:rPr lang="es-CO" sz="3500" b="1" dirty="0" smtClean="0"/>
              <a:t>misericordia</a:t>
            </a:r>
            <a:r>
              <a:rPr lang="es-CO" dirty="0" smtClean="0"/>
              <a:t>:</a:t>
            </a:r>
          </a:p>
          <a:p>
            <a:pPr marL="0" indent="0">
              <a:buNone/>
            </a:pPr>
            <a:r>
              <a:rPr lang="es-CO" sz="2800" dirty="0" smtClean="0"/>
              <a:t>Muchos </a:t>
            </a:r>
            <a:r>
              <a:rPr lang="es-CO" sz="2800" dirty="0"/>
              <a:t>hablan de misericordia pero no la </a:t>
            </a:r>
            <a:r>
              <a:rPr lang="es-CO" sz="2800" dirty="0" smtClean="0"/>
              <a:t>practican.</a:t>
            </a:r>
          </a:p>
          <a:p>
            <a:pPr marL="0" indent="0">
              <a:buNone/>
            </a:pPr>
            <a:r>
              <a:rPr lang="es-CO" sz="2800" dirty="0" smtClean="0"/>
              <a:t>Otros </a:t>
            </a:r>
            <a:r>
              <a:rPr lang="es-CO" sz="2800" dirty="0"/>
              <a:t>piensan que practican misericordia en mayor grado que otras </a:t>
            </a:r>
            <a:r>
              <a:rPr lang="es-CO" sz="2800" dirty="0" smtClean="0"/>
              <a:t>personas.</a:t>
            </a:r>
          </a:p>
          <a:p>
            <a:pPr marL="0" indent="0">
              <a:buNone/>
            </a:pPr>
            <a:r>
              <a:rPr lang="es-CO" sz="2800" dirty="0" smtClean="0"/>
              <a:t>Y </a:t>
            </a:r>
            <a:r>
              <a:rPr lang="es-CO" sz="2800" dirty="0"/>
              <a:t>muchos tienen más de una excusa para su falta de </a:t>
            </a:r>
            <a:r>
              <a:rPr lang="es-CO" sz="2800" dirty="0" smtClean="0"/>
              <a:t>misericordia</a:t>
            </a:r>
            <a:endParaRPr lang="es-CO" sz="2800" dirty="0"/>
          </a:p>
        </p:txBody>
      </p:sp>
      <p:sp>
        <p:nvSpPr>
          <p:cNvPr id="4" name="3 Rectángulo"/>
          <p:cNvSpPr/>
          <p:nvPr/>
        </p:nvSpPr>
        <p:spPr>
          <a:xfrm>
            <a:off x="509130" y="3563434"/>
            <a:ext cx="6336704" cy="280076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CO" sz="3200" b="1" dirty="0"/>
              <a:t>Las personas y la misericordia:</a:t>
            </a:r>
          </a:p>
          <a:p>
            <a:r>
              <a:rPr lang="es-CO" sz="2400" dirty="0"/>
              <a:t>La parábola del Buen Samaritano registrada en </a:t>
            </a:r>
            <a:r>
              <a:rPr lang="es-CO" sz="2400" dirty="0">
                <a:solidFill>
                  <a:srgbClr val="FF0000"/>
                </a:solidFill>
              </a:rPr>
              <a:t>(Lucas 10:30-35)</a:t>
            </a:r>
            <a:r>
              <a:rPr lang="es-CO" sz="2400" dirty="0"/>
              <a:t> trata del tema de la misericordia. </a:t>
            </a:r>
            <a:r>
              <a:rPr lang="es-CO" sz="2400" dirty="0" smtClean="0"/>
              <a:t> </a:t>
            </a:r>
            <a:r>
              <a:rPr lang="es-CO" sz="2400" u="sng" dirty="0" smtClean="0"/>
              <a:t>Lea la cita bíblica</a:t>
            </a:r>
            <a:r>
              <a:rPr lang="es-CO" sz="2400" dirty="0" smtClean="0"/>
              <a:t>.</a:t>
            </a:r>
          </a:p>
          <a:p>
            <a:r>
              <a:rPr lang="es-CO" sz="2400" dirty="0" smtClean="0"/>
              <a:t>Nótese que los que no se preocuparon por el hombre «medio muerto» fueron precisamente los que conocían la verdad.</a:t>
            </a:r>
            <a:endParaRPr lang="es-CO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9360" y="3548714"/>
            <a:ext cx="1851645" cy="281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36557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608" y="476672"/>
            <a:ext cx="7272808" cy="1872207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b="1" dirty="0"/>
              <a:t>Los profetas Abdías y Miqueas señalan que la falta de misericordia es pecado que trae el juicio de Dios</a:t>
            </a:r>
            <a:r>
              <a:rPr lang="es-CO" b="1" dirty="0" smtClean="0"/>
              <a:t>.</a:t>
            </a:r>
            <a:endParaRPr lang="es-CO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710" y="2492896"/>
            <a:ext cx="2160240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347864" y="2348880"/>
            <a:ext cx="3024336" cy="2246769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000" dirty="0"/>
              <a:t>Pero también prometen que los que no han sido misericordiosos, pueden cambiar sus caminos y experimentar las bendiciones de Dios</a:t>
            </a:r>
            <a:r>
              <a:rPr lang="es-CO" sz="2000" dirty="0" smtClean="0"/>
              <a:t>. </a:t>
            </a:r>
            <a:r>
              <a:rPr lang="es-CO" sz="2000" dirty="0" smtClean="0">
                <a:solidFill>
                  <a:srgbClr val="FF0000"/>
                </a:solidFill>
              </a:rPr>
              <a:t>Ver (Mat.6:14,15).</a:t>
            </a:r>
            <a:endParaRPr lang="es-CO" sz="2000" dirty="0">
              <a:solidFill>
                <a:srgbClr val="FF0000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375" y="2445647"/>
            <a:ext cx="2232248" cy="2495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82924" y="5157192"/>
            <a:ext cx="8496944" cy="1323439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000" b="1" dirty="0"/>
              <a:t>Cuantas familias, que debieran ser un </a:t>
            </a:r>
            <a:r>
              <a:rPr lang="es-CO" sz="2000" b="1" dirty="0" smtClean="0"/>
              <a:t>símbolo </a:t>
            </a:r>
            <a:r>
              <a:rPr lang="es-CO" sz="2000" b="1" dirty="0"/>
              <a:t>de la relación que existe entre Cristo y su iglesia, están fragmentadas por falta de perdón. Y esa desunión se lleva a la iglesia, y aún hasta la tumba, sin esperanza de salvación</a:t>
            </a:r>
            <a:r>
              <a:rPr lang="es-CO" sz="2000" dirty="0" smtClean="0"/>
              <a:t>. </a:t>
            </a:r>
          </a:p>
          <a:p>
            <a:pPr algn="ctr"/>
            <a:r>
              <a:rPr lang="es-CO" sz="2000" b="1" dirty="0" smtClean="0">
                <a:solidFill>
                  <a:srgbClr val="FF0000"/>
                </a:solidFill>
              </a:rPr>
              <a:t>Ver (Efe.5:25-31).</a:t>
            </a:r>
            <a:endParaRPr lang="es-CO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16221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s-CO" sz="3600" b="1" i="1" dirty="0">
                <a:latin typeface="Agency FB" pitchFamily="34" charset="0"/>
              </a:rPr>
              <a:t>LAS CONSECUENCIAS DE LA FALTA DE </a:t>
            </a:r>
            <a:r>
              <a:rPr lang="es-CO" sz="3600" b="1" i="1" dirty="0" smtClean="0">
                <a:latin typeface="Agency FB" pitchFamily="34" charset="0"/>
              </a:rPr>
              <a:t>MISERICORDIA</a:t>
            </a:r>
            <a:endParaRPr lang="es-CO" sz="3600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CO" sz="3400" b="1" u="sng" dirty="0" smtClean="0"/>
              <a:t>La </a:t>
            </a:r>
            <a:r>
              <a:rPr lang="es-CO" sz="3400" b="1" u="sng" dirty="0"/>
              <a:t>falta de misericordia de los Edomitas</a:t>
            </a:r>
            <a:r>
              <a:rPr lang="es-CO" sz="3400" dirty="0"/>
              <a:t>. </a:t>
            </a:r>
            <a:endParaRPr lang="es-CO" sz="3400" dirty="0" smtClean="0"/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Abdías 1:10-14</a:t>
            </a:r>
            <a:r>
              <a:rPr lang="es-CO" dirty="0" smtClean="0"/>
              <a:t>. </a:t>
            </a:r>
            <a:r>
              <a:rPr lang="es-CO" dirty="0"/>
              <a:t>No hicieron nada por ayudar a Israel cuando fueron invadidos. </a:t>
            </a:r>
            <a:r>
              <a:rPr lang="es-CO" dirty="0" smtClean="0"/>
              <a:t>No </a:t>
            </a:r>
            <a:r>
              <a:rPr lang="es-CO" dirty="0"/>
              <a:t>solo se alegraron en la caída del pueblo sino que también la saquearon. </a:t>
            </a:r>
            <a:r>
              <a:rPr lang="es-CO" dirty="0" smtClean="0"/>
              <a:t>Mataron </a:t>
            </a:r>
            <a:r>
              <a:rPr lang="es-CO" dirty="0"/>
              <a:t>a los que del pueblo de Israel escapan, y entregaban al enemigo a los que atrapaban</a:t>
            </a:r>
            <a:r>
              <a:rPr lang="es-CO" dirty="0" smtClean="0"/>
              <a:t>.</a:t>
            </a:r>
            <a:endParaRPr lang="es-CO" dirty="0"/>
          </a:p>
          <a:p>
            <a:r>
              <a:rPr lang="es-CO" sz="3400" b="1" u="sng" dirty="0" smtClean="0"/>
              <a:t>Un </a:t>
            </a:r>
            <a:r>
              <a:rPr lang="es-CO" sz="3400" b="1" u="sng" dirty="0"/>
              <a:t>pecado lleva a otro pecado</a:t>
            </a:r>
            <a:r>
              <a:rPr lang="es-CO" sz="3400" dirty="0" smtClean="0"/>
              <a:t>. </a:t>
            </a:r>
          </a:p>
          <a:p>
            <a:r>
              <a:rPr lang="es-CO" dirty="0" smtClean="0"/>
              <a:t>Los </a:t>
            </a:r>
            <a:r>
              <a:rPr lang="es-CO" dirty="0"/>
              <a:t>edomitas primero observaron la destrucción de Judá, pero después </a:t>
            </a:r>
            <a:r>
              <a:rPr lang="es-CO" dirty="0" smtClean="0"/>
              <a:t>participaron. El </a:t>
            </a:r>
            <a:r>
              <a:rPr lang="es-CO" dirty="0"/>
              <a:t>pecado de indiferencia de los edomitas, se convirtió después en pecado de agresión: </a:t>
            </a:r>
            <a:r>
              <a:rPr lang="es-CO" b="1" dirty="0"/>
              <a:t>MATAR Y ROBAR- </a:t>
            </a:r>
            <a:r>
              <a:rPr lang="es-CO" dirty="0"/>
              <a:t>Cuando una persona se permite un pecado, fácilmente comete otro pecado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Sucedió en Colombia: A un camión cargado de mercancía, se le pincho una llanta,  y mientras el chofer se fue a despichar la llanta, le robaron la mercancía. Otro ejemplo: Un taxi se estrelló,  quedando su chofer herido, entonces, legaron personas, pero no para ayudar, sino para robarle el radio, el celular y el producido del trabajo de la noche. 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2693153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08712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b="1" u="sng" dirty="0" smtClean="0"/>
              <a:t>Serás </a:t>
            </a:r>
            <a:r>
              <a:rPr lang="es-CO" b="1" u="sng" dirty="0"/>
              <a:t>tratado como tratas a los </a:t>
            </a:r>
            <a:r>
              <a:rPr lang="es-CO" b="1" u="sng" dirty="0" smtClean="0"/>
              <a:t>demás</a:t>
            </a:r>
            <a:r>
              <a:rPr lang="es-CO" dirty="0" smtClean="0"/>
              <a:t>: </a:t>
            </a:r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Abdías 1:15 </a:t>
            </a:r>
            <a:r>
              <a:rPr lang="es-CO" dirty="0"/>
              <a:t>dice: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Porque </a:t>
            </a:r>
            <a:r>
              <a:rPr lang="es-CO" dirty="0">
                <a:latin typeface="Agency FB" pitchFamily="34" charset="0"/>
              </a:rPr>
              <a:t>cercano está el día de Jehová sobre todas las naciones; </a:t>
            </a:r>
            <a:r>
              <a:rPr lang="es-CO" u="sng" dirty="0">
                <a:latin typeface="Agency FB" pitchFamily="34" charset="0"/>
              </a:rPr>
              <a:t>como tú hiciste se hará contigo</a:t>
            </a:r>
            <a:r>
              <a:rPr lang="es-CO" dirty="0">
                <a:latin typeface="Agency FB" pitchFamily="34" charset="0"/>
              </a:rPr>
              <a:t>; tu recompensa volverá sobre tu </a:t>
            </a:r>
            <a:r>
              <a:rPr lang="es-CO" dirty="0" smtClean="0">
                <a:latin typeface="Agency FB" pitchFamily="34" charset="0"/>
              </a:rPr>
              <a:t>cabeza</a:t>
            </a:r>
            <a:r>
              <a:rPr lang="es-CO" dirty="0" smtClean="0"/>
              <a:t>»</a:t>
            </a:r>
          </a:p>
          <a:p>
            <a:pPr marL="0" indent="0">
              <a:buNone/>
            </a:pPr>
            <a:r>
              <a:rPr lang="es-CO" b="1" u="sng" dirty="0" smtClean="0"/>
              <a:t>Los </a:t>
            </a:r>
            <a:r>
              <a:rPr lang="es-CO" b="1" u="sng" dirty="0"/>
              <a:t>edomitas no reconocieron su culpa ante Dios</a:t>
            </a:r>
            <a:r>
              <a:rPr lang="es-CO" dirty="0" smtClean="0"/>
              <a:t>. </a:t>
            </a:r>
          </a:p>
          <a:p>
            <a:pPr marL="0" indent="0">
              <a:buNone/>
            </a:pPr>
            <a:r>
              <a:rPr lang="es-CO" dirty="0" smtClean="0"/>
              <a:t>Su </a:t>
            </a:r>
            <a:r>
              <a:rPr lang="es-CO" dirty="0"/>
              <a:t>ceguera espiritual haría que se enfrentasen a la ira </a:t>
            </a:r>
            <a:r>
              <a:rPr lang="es-CO" dirty="0" smtClean="0"/>
              <a:t>divina. Y Los </a:t>
            </a:r>
            <a:r>
              <a:rPr lang="es-CO" dirty="0"/>
              <a:t>juicios pronunciados en el libro de Abdías contra los edomitas su cumplieron poco tiempo después.</a:t>
            </a:r>
          </a:p>
          <a:p>
            <a:r>
              <a:rPr lang="es-CO" b="1" u="sng" dirty="0" smtClean="0"/>
              <a:t>Serás </a:t>
            </a:r>
            <a:r>
              <a:rPr lang="es-CO" b="1" u="sng" dirty="0"/>
              <a:t>tratado como tratas a los </a:t>
            </a:r>
            <a:r>
              <a:rPr lang="es-CO" b="1" u="sng" dirty="0" smtClean="0"/>
              <a:t>demás</a:t>
            </a:r>
            <a:r>
              <a:rPr lang="es-CO" dirty="0" smtClean="0"/>
              <a:t>.</a:t>
            </a:r>
          </a:p>
          <a:p>
            <a:r>
              <a:rPr lang="es-CO" dirty="0" smtClean="0"/>
              <a:t>Abdías </a:t>
            </a:r>
            <a:r>
              <a:rPr lang="es-CO" dirty="0"/>
              <a:t>1:15 nos recuerda “la regla de oro” que Jesús pronunció en </a:t>
            </a:r>
            <a:r>
              <a:rPr lang="es-CO" dirty="0">
                <a:solidFill>
                  <a:srgbClr val="FF0000"/>
                </a:solidFill>
              </a:rPr>
              <a:t>Mateo 7:12. </a:t>
            </a:r>
            <a:r>
              <a:rPr lang="es-CO" dirty="0" smtClean="0">
                <a:solidFill>
                  <a:srgbClr val="FF0000"/>
                </a:solidFill>
              </a:rPr>
              <a:t>«</a:t>
            </a:r>
            <a:r>
              <a:rPr lang="es-CO" dirty="0" smtClean="0">
                <a:latin typeface="Agency FB" pitchFamily="34" charset="0"/>
              </a:rPr>
              <a:t>Así </a:t>
            </a:r>
            <a:r>
              <a:rPr lang="es-CO" dirty="0">
                <a:latin typeface="Agency FB" pitchFamily="34" charset="0"/>
              </a:rPr>
              <a:t>que, todas las cosas que queráis que los hombres hagan con vosotros, así también haced vosotros con ellos; porque esto es la ley y los </a:t>
            </a:r>
            <a:r>
              <a:rPr lang="es-CO" dirty="0" smtClean="0">
                <a:latin typeface="Agency FB" pitchFamily="34" charset="0"/>
              </a:rPr>
              <a:t>profetas</a:t>
            </a:r>
            <a:r>
              <a:rPr lang="es-CO" dirty="0">
                <a:latin typeface="Agency FB" pitchFamily="34" charset="0"/>
              </a:rPr>
              <a:t>». </a:t>
            </a:r>
            <a:r>
              <a:rPr lang="es-CO" dirty="0" smtClean="0">
                <a:latin typeface="Agency FB" pitchFamily="34" charset="0"/>
              </a:rPr>
              <a:t>«…. con </a:t>
            </a:r>
            <a:r>
              <a:rPr lang="es-CO" dirty="0">
                <a:latin typeface="Agency FB" pitchFamily="34" charset="0"/>
              </a:rPr>
              <a:t>la misma medida con que medís, os volverán a </a:t>
            </a:r>
            <a:r>
              <a:rPr lang="es-CO" dirty="0" smtClean="0">
                <a:latin typeface="Agency FB" pitchFamily="34" charset="0"/>
              </a:rPr>
              <a:t>medir» </a:t>
            </a:r>
            <a:r>
              <a:rPr lang="es-CO" dirty="0" smtClean="0">
                <a:solidFill>
                  <a:srgbClr val="FF0000"/>
                </a:solidFill>
              </a:rPr>
              <a:t>(Luc.6:38).</a:t>
            </a:r>
          </a:p>
          <a:p>
            <a:pPr marL="0" indent="0">
              <a:buNone/>
            </a:pPr>
            <a:r>
              <a:rPr lang="es-CO" dirty="0" smtClean="0"/>
              <a:t>El </a:t>
            </a:r>
            <a:r>
              <a:rPr lang="es-CO" dirty="0"/>
              <a:t>juicio de Dios sobre los malvados tendrá como fundamento sus propias acciones y actitudes.- Como tratemos a los demás, así también seremos tratados.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0517643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s-CO" b="1" i="1" dirty="0">
                <a:latin typeface="Agency FB" pitchFamily="34" charset="0"/>
              </a:rPr>
              <a:t>DIOS ABORRECE LA OPRESION Y FALTA DE MISERICORDIA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CO" b="1" u="sng" dirty="0" smtClean="0"/>
              <a:t>Miqueas </a:t>
            </a:r>
            <a:r>
              <a:rPr lang="es-CO" b="1" u="sng" dirty="0"/>
              <a:t>denuncia la codicia de los ricos</a:t>
            </a:r>
            <a:r>
              <a:rPr lang="es-CO" b="1" u="sng" dirty="0" smtClean="0"/>
              <a:t>.</a:t>
            </a:r>
          </a:p>
          <a:p>
            <a:pPr marL="0" indent="0">
              <a:buNone/>
            </a:pPr>
            <a:r>
              <a:rPr lang="es-CO" sz="1800" dirty="0" smtClean="0"/>
              <a:t> </a:t>
            </a:r>
            <a:r>
              <a:rPr lang="es-CO" sz="2800" dirty="0">
                <a:solidFill>
                  <a:srgbClr val="FF0000"/>
                </a:solidFill>
              </a:rPr>
              <a:t>Miqueas 2:1, 2</a:t>
            </a:r>
            <a:r>
              <a:rPr lang="es-CO" sz="2800" dirty="0"/>
              <a:t>. </a:t>
            </a:r>
            <a:r>
              <a:rPr lang="es-CO" sz="2800" dirty="0" smtClean="0"/>
              <a:t>dice: </a:t>
            </a:r>
            <a:r>
              <a:rPr lang="es-CO" sz="2800" dirty="0" smtClean="0">
                <a:latin typeface="Agency FB" pitchFamily="34" charset="0"/>
              </a:rPr>
              <a:t>«¡Ay </a:t>
            </a:r>
            <a:r>
              <a:rPr lang="es-CO" sz="2800" dirty="0">
                <a:latin typeface="Agency FB" pitchFamily="34" charset="0"/>
              </a:rPr>
              <a:t>de los que en sus camas piensan iniquidad y maquinan el mal, y cuando llega la mañana lo ejecutan, porque tienen en su mano el poder</a:t>
            </a:r>
            <a:r>
              <a:rPr lang="es-CO" sz="2800" dirty="0" smtClean="0">
                <a:latin typeface="Agency FB" pitchFamily="34" charset="0"/>
              </a:rPr>
              <a:t>! </a:t>
            </a:r>
            <a:r>
              <a:rPr lang="es-CO" sz="2800" dirty="0">
                <a:latin typeface="Agency FB" pitchFamily="34" charset="0"/>
              </a:rPr>
              <a:t>2 Codician las heredades, y las roban; y casas, y las toman; oprimen al hombre y a su casa, al hombre y a su </a:t>
            </a:r>
            <a:r>
              <a:rPr lang="es-CO" sz="2800" dirty="0" smtClean="0">
                <a:latin typeface="Agency FB" pitchFamily="34" charset="0"/>
              </a:rPr>
              <a:t>heredad</a:t>
            </a:r>
            <a:r>
              <a:rPr lang="es-CO" sz="2800" dirty="0" smtClean="0"/>
              <a:t>».</a:t>
            </a:r>
          </a:p>
          <a:p>
            <a:pPr marL="0" indent="0">
              <a:buNone/>
            </a:pPr>
            <a:r>
              <a:rPr lang="es-CO" sz="2800" dirty="0" smtClean="0"/>
              <a:t> </a:t>
            </a:r>
            <a:r>
              <a:rPr lang="es-CO" sz="2800" dirty="0"/>
              <a:t>Antes de la destrucción de Judá, el pueblo gozaba de prosperidad </a:t>
            </a:r>
            <a:r>
              <a:rPr lang="es-CO" sz="2800" dirty="0" smtClean="0"/>
              <a:t>económica. Bajo </a:t>
            </a:r>
            <a:r>
              <a:rPr lang="es-CO" sz="2800" dirty="0"/>
              <a:t>esa prosperidad había un deterioro espiritual cada vez </a:t>
            </a:r>
            <a:r>
              <a:rPr lang="es-CO" sz="2800" dirty="0" smtClean="0"/>
              <a:t>mayor. El </a:t>
            </a:r>
            <a:r>
              <a:rPr lang="es-CO" sz="2800" dirty="0"/>
              <a:t>pueblo se había olvidado de cómo era Dios en realidad, y esto se reflejaba en sus actitudes</a:t>
            </a:r>
            <a:r>
              <a:rPr lang="es-CO" sz="2800" dirty="0" smtClean="0"/>
              <a:t>.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419329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264696"/>
          </a:xfrm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sz="3500" b="1" u="sng" dirty="0" smtClean="0"/>
              <a:t>Relación </a:t>
            </a:r>
            <a:r>
              <a:rPr lang="es-CO" sz="3500" b="1" u="sng" dirty="0"/>
              <a:t>de la codicia y los pecados contra otras </a:t>
            </a:r>
            <a:r>
              <a:rPr lang="es-CO" sz="3500" b="1" u="sng" dirty="0" smtClean="0"/>
              <a:t>personas</a:t>
            </a:r>
            <a:r>
              <a:rPr lang="es-CO" sz="3000" dirty="0" smtClean="0"/>
              <a:t>.</a:t>
            </a:r>
          </a:p>
          <a:p>
            <a:pPr marL="400050" lvl="1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La </a:t>
            </a:r>
            <a:r>
              <a:rPr lang="es-CO" dirty="0">
                <a:solidFill>
                  <a:srgbClr val="FF0000"/>
                </a:solidFill>
              </a:rPr>
              <a:t>codicia hace que no nos preocupemos de los demás</a:t>
            </a:r>
            <a:r>
              <a:rPr lang="es-CO" dirty="0" smtClean="0">
                <a:solidFill>
                  <a:srgbClr val="FF0000"/>
                </a:solidFill>
              </a:rPr>
              <a:t>. </a:t>
            </a:r>
            <a:r>
              <a:rPr lang="es-CO" dirty="0">
                <a:solidFill>
                  <a:srgbClr val="FF0000"/>
                </a:solidFill>
              </a:rPr>
              <a:t>La codicia hace que nuestros pensamientos se centren en como adueñarnos de lo que le pertenece a </a:t>
            </a:r>
            <a:r>
              <a:rPr lang="es-CO" dirty="0" smtClean="0">
                <a:solidFill>
                  <a:srgbClr val="FF0000"/>
                </a:solidFill>
              </a:rPr>
              <a:t>otros. La </a:t>
            </a:r>
            <a:r>
              <a:rPr lang="es-CO" dirty="0">
                <a:solidFill>
                  <a:srgbClr val="FF0000"/>
                </a:solidFill>
              </a:rPr>
              <a:t>codicia lleva a la falta de honradez, al robo, e incluso a la violencia.</a:t>
            </a:r>
          </a:p>
          <a:p>
            <a:pPr marL="0" indent="0">
              <a:buNone/>
            </a:pPr>
            <a:r>
              <a:rPr lang="es-CO" sz="3500" b="1" u="sng" dirty="0" smtClean="0"/>
              <a:t>Relación </a:t>
            </a:r>
            <a:r>
              <a:rPr lang="es-CO" sz="3500" b="1" u="sng" dirty="0"/>
              <a:t>de la codicia y los pecados contra otras </a:t>
            </a:r>
            <a:r>
              <a:rPr lang="es-CO" sz="3500" b="1" u="sng" dirty="0" smtClean="0"/>
              <a:t>personas</a:t>
            </a:r>
            <a:r>
              <a:rPr lang="es-CO" dirty="0" smtClean="0"/>
              <a:t>.</a:t>
            </a:r>
          </a:p>
          <a:p>
            <a:pPr marL="400050" lvl="1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La </a:t>
            </a:r>
            <a:r>
              <a:rPr lang="es-CO" dirty="0">
                <a:solidFill>
                  <a:srgbClr val="FF0000"/>
                </a:solidFill>
              </a:rPr>
              <a:t>codicia convierte a personas decentes en seres despiadados que quitan lo que pueden solo porque </a:t>
            </a:r>
            <a:r>
              <a:rPr lang="es-CO" dirty="0" smtClean="0">
                <a:solidFill>
                  <a:srgbClr val="FF0000"/>
                </a:solidFill>
              </a:rPr>
              <a:t>pueden. La </a:t>
            </a:r>
            <a:r>
              <a:rPr lang="es-CO" dirty="0">
                <a:solidFill>
                  <a:srgbClr val="FF0000"/>
                </a:solidFill>
              </a:rPr>
              <a:t>codicia empuja al robo, injusticia y opresión de otras </a:t>
            </a:r>
            <a:r>
              <a:rPr lang="es-CO" dirty="0" smtClean="0">
                <a:solidFill>
                  <a:srgbClr val="FF0000"/>
                </a:solidFill>
              </a:rPr>
              <a:t>personas. Querernos </a:t>
            </a:r>
            <a:r>
              <a:rPr lang="es-CO" dirty="0">
                <a:solidFill>
                  <a:srgbClr val="FF0000"/>
                </a:solidFill>
              </a:rPr>
              <a:t>adueñar de algo que no nos pertenece, es codicia; y a Dios no le complace, ni le agrada esta actitud.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5149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sz="3500" b="1" u="sng" dirty="0" smtClean="0"/>
              <a:t>Dios </a:t>
            </a:r>
            <a:r>
              <a:rPr lang="es-CO" sz="3500" b="1" u="sng" dirty="0"/>
              <a:t>castiga a los opresores y a los faltos de misericordia</a:t>
            </a:r>
            <a:r>
              <a:rPr lang="es-CO" sz="3500" dirty="0"/>
              <a:t>. </a:t>
            </a:r>
            <a:endParaRPr lang="es-CO" sz="3500" dirty="0" smtClean="0"/>
          </a:p>
          <a:p>
            <a:pPr marL="400050" lvl="1" indent="0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400050" lvl="1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Miqueas </a:t>
            </a:r>
            <a:r>
              <a:rPr lang="es-CO" dirty="0">
                <a:solidFill>
                  <a:srgbClr val="FF0000"/>
                </a:solidFill>
              </a:rPr>
              <a:t>2:3, 5.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Por </a:t>
            </a:r>
            <a:r>
              <a:rPr lang="es-CO" dirty="0">
                <a:latin typeface="Agency FB" pitchFamily="34" charset="0"/>
              </a:rPr>
              <a:t>tanto, así ha dicho Jehová: He aquí, yo pienso contra esta familia un mal del cual no sacaréis vuestros cuellos, ni andaréis erguidos; porque el tiempo será malo. </a:t>
            </a:r>
            <a:r>
              <a:rPr lang="es-CO" dirty="0" smtClean="0">
                <a:latin typeface="Agency FB" pitchFamily="34" charset="0"/>
              </a:rPr>
              <a:t>5 Por </a:t>
            </a:r>
            <a:r>
              <a:rPr lang="es-CO" dirty="0">
                <a:latin typeface="Agency FB" pitchFamily="34" charset="0"/>
              </a:rPr>
              <a:t>tanto, no habrá quien a suerte reparta heredades en la congregación de </a:t>
            </a:r>
            <a:r>
              <a:rPr lang="es-CO" dirty="0" smtClean="0">
                <a:latin typeface="Agency FB" pitchFamily="34" charset="0"/>
              </a:rPr>
              <a:t>Jehová</a:t>
            </a:r>
            <a:r>
              <a:rPr lang="es-CO" dirty="0" smtClean="0"/>
              <a:t>».</a:t>
            </a:r>
          </a:p>
          <a:p>
            <a:pPr marL="0" indent="0">
              <a:buNone/>
            </a:pPr>
            <a:endParaRPr lang="es-CO" dirty="0" smtClean="0"/>
          </a:p>
          <a:p>
            <a:pPr marL="400050" lvl="1" indent="0">
              <a:buNone/>
            </a:pPr>
            <a:r>
              <a:rPr lang="es-CO" dirty="0" smtClean="0"/>
              <a:t>Dios </a:t>
            </a:r>
            <a:r>
              <a:rPr lang="es-CO" dirty="0"/>
              <a:t>informa a través del profeta Miqueas que no seguiría permitiendo que los ricos continuaran robando a los </a:t>
            </a:r>
            <a:r>
              <a:rPr lang="es-CO" dirty="0" smtClean="0"/>
              <a:t>pobres. Les </a:t>
            </a:r>
            <a:r>
              <a:rPr lang="es-CO" dirty="0"/>
              <a:t>enviaría un juicio por su pecado. </a:t>
            </a:r>
            <a:r>
              <a:rPr lang="es-CO" dirty="0" smtClean="0"/>
              <a:t>Los </a:t>
            </a:r>
            <a:r>
              <a:rPr lang="es-CO" dirty="0"/>
              <a:t>que arruinaron la vida de otros, verían arruinada su propia vida. Serían castigados por lo que habían hecho. </a:t>
            </a:r>
            <a:r>
              <a:rPr lang="es-CO" dirty="0">
                <a:solidFill>
                  <a:srgbClr val="FF0000"/>
                </a:solidFill>
              </a:rPr>
              <a:t>Miq. </a:t>
            </a:r>
            <a:r>
              <a:rPr lang="es-CO" dirty="0" smtClean="0">
                <a:solidFill>
                  <a:srgbClr val="FF0000"/>
                </a:solidFill>
              </a:rPr>
              <a:t>2:4</a:t>
            </a:r>
            <a:r>
              <a:rPr lang="es-CO" dirty="0" smtClean="0"/>
              <a:t>. dice: «</a:t>
            </a:r>
            <a:r>
              <a:rPr lang="es-CO" dirty="0" smtClean="0">
                <a:latin typeface="Agency FB" pitchFamily="34" charset="0"/>
              </a:rPr>
              <a:t>En </a:t>
            </a:r>
            <a:r>
              <a:rPr lang="es-CO" dirty="0">
                <a:latin typeface="Agency FB" pitchFamily="34" charset="0"/>
              </a:rPr>
              <a:t>aquel tiempo levantarán sobre vosotros refrán, y se hará endecha de lamentación, diciendo: Del todo fuimos destruidos; él ha cambiado la porción de mi pueblo. ¡Cómo nos quitó nuestros campos! Los dio y los repartió a </a:t>
            </a:r>
            <a:r>
              <a:rPr lang="es-CO" dirty="0" smtClean="0">
                <a:latin typeface="Agency FB" pitchFamily="34" charset="0"/>
              </a:rPr>
              <a:t>otros»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dirty="0" smtClean="0"/>
              <a:t>No solo </a:t>
            </a:r>
            <a:r>
              <a:rPr lang="es-CO" dirty="0"/>
              <a:t>perderían sus bienes materiales </a:t>
            </a:r>
            <a:r>
              <a:rPr lang="es-CO" dirty="0" smtClean="0"/>
              <a:t>sino </a:t>
            </a:r>
            <a:r>
              <a:rPr lang="es-CO" dirty="0"/>
              <a:t>también su herencia </a:t>
            </a:r>
            <a:r>
              <a:rPr lang="es-CO" dirty="0" smtClean="0"/>
              <a:t>espiritual.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89244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3600401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2800" dirty="0" smtClean="0"/>
              <a:t>El </a:t>
            </a:r>
            <a:r>
              <a:rPr lang="es-CO" sz="2800" dirty="0"/>
              <a:t>fundamento de Dios cuando juzgue a los seres humanos- Dios mostrará misericordia a aquellos que busquen misericordia en Jesucristo y quienes hayan tenido misericordia de los </a:t>
            </a:r>
            <a:r>
              <a:rPr lang="es-CO" sz="2800" dirty="0" smtClean="0"/>
              <a:t>demás</a:t>
            </a:r>
            <a:r>
              <a:rPr lang="es-CO" sz="2800" dirty="0" smtClean="0"/>
              <a:t>, como lo dice </a:t>
            </a:r>
            <a:r>
              <a:rPr lang="es-CO" sz="2800" dirty="0" smtClean="0">
                <a:solidFill>
                  <a:srgbClr val="FF0000"/>
                </a:solidFill>
              </a:rPr>
              <a:t>Santiago 2:13</a:t>
            </a:r>
            <a:r>
              <a:rPr lang="es-CO" sz="2800" dirty="0" smtClean="0"/>
              <a:t>:  </a:t>
            </a:r>
          </a:p>
          <a:p>
            <a:pPr marL="400050" lvl="1" indent="0">
              <a:buNone/>
            </a:pPr>
            <a:endParaRPr lang="es-CO" sz="2400" dirty="0" smtClean="0"/>
          </a:p>
          <a:p>
            <a:pPr marL="400050" lvl="1" indent="0">
              <a:buNone/>
            </a:pPr>
            <a:r>
              <a:rPr lang="es-CO" sz="2400" dirty="0" smtClean="0"/>
              <a:t>«</a:t>
            </a:r>
            <a:r>
              <a:rPr lang="es-CO" sz="2400" dirty="0" smtClean="0">
                <a:latin typeface="Agency FB" pitchFamily="34" charset="0"/>
              </a:rPr>
              <a:t>Porque </a:t>
            </a:r>
            <a:r>
              <a:rPr lang="es-CO" sz="2400" dirty="0">
                <a:latin typeface="Agency FB" pitchFamily="34" charset="0"/>
              </a:rPr>
              <a:t>juicio sin misericordia se hará con aquel que no hiciere misericordia; y la misericordia triunfa sobre el </a:t>
            </a:r>
            <a:r>
              <a:rPr lang="es-CO" sz="2400" dirty="0" smtClean="0">
                <a:latin typeface="Agency FB" pitchFamily="34" charset="0"/>
              </a:rPr>
              <a:t>juicio</a:t>
            </a:r>
            <a:r>
              <a:rPr lang="es-CO" sz="2400" dirty="0" smtClean="0"/>
              <a:t>»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67544" y="4581128"/>
            <a:ext cx="6048672" cy="193899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CO" sz="2400" dirty="0"/>
              <a:t>Aquellos que no hayan recibido la misericordia de Dios por medio de Jesucristo, serán juzgados por su incredulidad y pecado. La voluntad de Dios no es juzgar al hombre, sino perdonarlo para que tenga vida eterna.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581128"/>
            <a:ext cx="2088232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37614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s-CO" b="1" i="1" dirty="0">
                <a:latin typeface="Agency FB" pitchFamily="34" charset="0"/>
              </a:rPr>
              <a:t>DIOS SE COMPLACE EN LA MISERICORDIA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  <a:solidFill>
            <a:schemeClr val="bg2">
              <a:lumMod val="90000"/>
            </a:schemeClr>
          </a:solidFill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sz="3500" b="1" u="sng" dirty="0" smtClean="0"/>
              <a:t>El </a:t>
            </a:r>
            <a:r>
              <a:rPr lang="es-CO" sz="3500" b="1" u="sng" dirty="0"/>
              <a:t>arrepentimiento trae restauración</a:t>
            </a:r>
            <a:r>
              <a:rPr lang="es-CO" dirty="0"/>
              <a:t>.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Miqueas 7:14-17</a:t>
            </a:r>
            <a:r>
              <a:rPr lang="es-CO" dirty="0"/>
              <a:t>.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Apacienta </a:t>
            </a:r>
            <a:r>
              <a:rPr lang="es-CO" dirty="0">
                <a:latin typeface="Agency FB" pitchFamily="34" charset="0"/>
              </a:rPr>
              <a:t>tu pueblo con tu cayado, el rebaño de tu heredad, que mora solo en la montaña, en medio del Carmelo; pazcan en Basán y Galaad, como en el tiempo </a:t>
            </a:r>
            <a:r>
              <a:rPr lang="es-CO" dirty="0" smtClean="0">
                <a:latin typeface="Agency FB" pitchFamily="34" charset="0"/>
              </a:rPr>
              <a:t>pasado.15 </a:t>
            </a:r>
            <a:r>
              <a:rPr lang="es-CO" dirty="0">
                <a:latin typeface="Agency FB" pitchFamily="34" charset="0"/>
              </a:rPr>
              <a:t>Yo les mostraré maravillas como el día que saliste de Egipto</a:t>
            </a:r>
            <a:r>
              <a:rPr lang="es-CO" dirty="0" smtClean="0">
                <a:latin typeface="Agency FB" pitchFamily="34" charset="0"/>
              </a:rPr>
              <a:t>. </a:t>
            </a:r>
            <a:r>
              <a:rPr lang="es-CO" dirty="0">
                <a:latin typeface="Agency FB" pitchFamily="34" charset="0"/>
              </a:rPr>
              <a:t>16 Los gentiles verán, y se avergonzarán de todas sus valentías; pondrán la mano sobre su boca, ensordecerán sus oídos. </a:t>
            </a:r>
            <a:r>
              <a:rPr lang="es-CO" dirty="0" smtClean="0">
                <a:latin typeface="Agency FB" pitchFamily="34" charset="0"/>
              </a:rPr>
              <a:t> </a:t>
            </a:r>
            <a:r>
              <a:rPr lang="es-CO" dirty="0">
                <a:latin typeface="Agency FB" pitchFamily="34" charset="0"/>
              </a:rPr>
              <a:t>17 Lamerán el polvo como la culebra; como las serpientes de la tierra, temblarán en sus encierros; se despavorirán del SEÑOR nuestro Dios, y temerán de </a:t>
            </a:r>
            <a:r>
              <a:rPr lang="es-CO" dirty="0" smtClean="0">
                <a:latin typeface="Agency FB" pitchFamily="34" charset="0"/>
              </a:rPr>
              <a:t>ti</a:t>
            </a:r>
            <a:r>
              <a:rPr lang="es-CO" dirty="0" smtClean="0"/>
              <a:t>».</a:t>
            </a:r>
            <a:endParaRPr lang="es-CO" dirty="0" smtClean="0"/>
          </a:p>
          <a:p>
            <a:pPr marL="400050" lvl="1" indent="0">
              <a:buNone/>
            </a:pPr>
            <a:r>
              <a:rPr lang="es-CO" sz="3100" dirty="0" smtClean="0"/>
              <a:t>Miqueas </a:t>
            </a:r>
            <a:r>
              <a:rPr lang="es-CO" sz="3100" dirty="0"/>
              <a:t>advirtió al pueblo que vendría juicio, pero también les recordó que si había arrepentimiento, tendrían </a:t>
            </a:r>
            <a:r>
              <a:rPr lang="es-CO" sz="3100" dirty="0" smtClean="0"/>
              <a:t>restauración. Si </a:t>
            </a:r>
            <a:r>
              <a:rPr lang="es-CO" sz="3100" dirty="0"/>
              <a:t>ellos pedían perdón, Dios respondería a su oración y los ayudaría de la misma manera cuando los sacó de Egipto. </a:t>
            </a:r>
            <a:r>
              <a:rPr lang="es-CO" sz="3100" dirty="0" smtClean="0"/>
              <a:t>Dios </a:t>
            </a:r>
            <a:r>
              <a:rPr lang="es-CO" sz="3100" dirty="0"/>
              <a:t>restauraría al pueblo y las naciones vecinas se asombrarían, perderían su poder, serían humillados y los llenaría de vergüenza</a:t>
            </a:r>
            <a:r>
              <a:rPr lang="es-CO" sz="3100" dirty="0" smtClean="0"/>
              <a:t>.</a:t>
            </a:r>
            <a:endParaRPr lang="es-CO" sz="3100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237735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9"/>
            <a:ext cx="8229600" cy="720080"/>
          </a:xfrm>
        </p:spPr>
        <p:txBody>
          <a:bodyPr/>
          <a:lstStyle/>
          <a:p>
            <a:pPr marL="0" indent="0">
              <a:buNone/>
            </a:pPr>
            <a:r>
              <a:rPr lang="es-CO" sz="3600" b="1" u="sng" dirty="0" smtClean="0"/>
              <a:t>El </a:t>
            </a:r>
            <a:r>
              <a:rPr lang="es-CO" sz="3600" b="1" u="sng" dirty="0"/>
              <a:t>arrepentimiento trae </a:t>
            </a:r>
            <a:r>
              <a:rPr lang="es-CO" sz="3600" b="1" u="sng" dirty="0" smtClean="0"/>
              <a:t>restauración</a:t>
            </a:r>
            <a:r>
              <a:rPr lang="es-CO" dirty="0"/>
              <a:t>:</a:t>
            </a:r>
            <a:r>
              <a:rPr lang="es-CO" dirty="0" smtClean="0"/>
              <a:t>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666130"/>
            <a:ext cx="2849860" cy="2410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11560" y="1844824"/>
            <a:ext cx="5040560" cy="181588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r>
              <a:rPr lang="es-CO" sz="2800" dirty="0"/>
              <a:t>Según lo dice </a:t>
            </a:r>
            <a:r>
              <a:rPr lang="es-CO" sz="2800" dirty="0">
                <a:solidFill>
                  <a:srgbClr val="FF0000"/>
                </a:solidFill>
              </a:rPr>
              <a:t>Miqueas 7:14-17</a:t>
            </a:r>
            <a:r>
              <a:rPr lang="es-CO" sz="2800" dirty="0"/>
              <a:t>, El pecado no solamente destruye nuestra vida, también nuestra relación con Dios</a:t>
            </a:r>
            <a:r>
              <a:rPr lang="es-CO" sz="2800" dirty="0" smtClean="0"/>
              <a:t>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031975" y="4437112"/>
            <a:ext cx="5672338" cy="2246769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r>
              <a:rPr lang="es-CO" sz="2800" dirty="0"/>
              <a:t>El arrepentimiento recupera esa relación destruida.- Cuando la gente vea el cambio en nosotros sabrán que ellos también pueden ser restaurados.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437112"/>
            <a:ext cx="2448272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7994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  <a:solidFill>
            <a:schemeClr val="bg1"/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sz="3600" b="1" u="sng" dirty="0" smtClean="0"/>
              <a:t>Dios </a:t>
            </a:r>
            <a:r>
              <a:rPr lang="es-CO" sz="3600" b="1" u="sng" dirty="0"/>
              <a:t>es </a:t>
            </a:r>
            <a:r>
              <a:rPr lang="es-CO" sz="3600" b="1" u="sng" dirty="0" smtClean="0"/>
              <a:t>misericordioso</a:t>
            </a:r>
            <a:r>
              <a:rPr lang="es-CO" dirty="0"/>
              <a:t>:</a:t>
            </a:r>
            <a:r>
              <a:rPr lang="es-CO" dirty="0" smtClean="0"/>
              <a:t> </a:t>
            </a:r>
          </a:p>
          <a:p>
            <a:pPr marL="400050" lvl="1" indent="0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400050" lvl="1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Miqueas 7:18-20.</a:t>
            </a:r>
            <a:r>
              <a:rPr lang="es-CO" dirty="0"/>
              <a:t> </a:t>
            </a:r>
            <a:r>
              <a:rPr lang="es-CO" dirty="0" smtClean="0">
                <a:latin typeface="Agency FB" pitchFamily="34" charset="0"/>
              </a:rPr>
              <a:t>«¿</a:t>
            </a:r>
            <a:r>
              <a:rPr lang="es-CO" dirty="0">
                <a:latin typeface="Agency FB" pitchFamily="34" charset="0"/>
              </a:rPr>
              <a:t>Qué Dios como tú, que perdonas la maldad, y que pasas por la rebelión con el remanente de su heredad? No retuvo para siempre su enojo, porque es amador de misericordia</a:t>
            </a:r>
            <a:r>
              <a:rPr lang="es-CO" dirty="0" smtClean="0">
                <a:latin typeface="Agency FB" pitchFamily="34" charset="0"/>
              </a:rPr>
              <a:t>. </a:t>
            </a:r>
            <a:r>
              <a:rPr lang="es-CO" dirty="0">
                <a:latin typeface="Agency FB" pitchFamily="34" charset="0"/>
              </a:rPr>
              <a:t>19 El tornará, él tendrá misericordia de nosotros; él sujetará nuestras iniquidades, y echará en lo profundo del mar todos nuestros pecados</a:t>
            </a:r>
            <a:r>
              <a:rPr lang="es-CO" dirty="0" smtClean="0">
                <a:latin typeface="Agency FB" pitchFamily="34" charset="0"/>
              </a:rPr>
              <a:t>. </a:t>
            </a:r>
            <a:r>
              <a:rPr lang="es-CO" dirty="0">
                <a:latin typeface="Agency FB" pitchFamily="34" charset="0"/>
              </a:rPr>
              <a:t>20 Cumplirás la verdad a Jacob, y a Abraham la misericordia, que tú juraste a nuestros padres desde tiempos </a:t>
            </a:r>
            <a:r>
              <a:rPr lang="es-CO" dirty="0" smtClean="0">
                <a:latin typeface="Agency FB" pitchFamily="34" charset="0"/>
              </a:rPr>
              <a:t>antiguos</a:t>
            </a:r>
            <a:r>
              <a:rPr lang="es-CO" dirty="0" smtClean="0"/>
              <a:t>»</a:t>
            </a:r>
          </a:p>
          <a:p>
            <a:pPr marL="0" indent="0">
              <a:buNone/>
            </a:pPr>
            <a:endParaRPr lang="es-CO" sz="3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sz="3000" dirty="0" smtClean="0">
                <a:solidFill>
                  <a:srgbClr val="FF0000"/>
                </a:solidFill>
              </a:rPr>
              <a:t>Por </a:t>
            </a:r>
            <a:r>
              <a:rPr lang="es-CO" sz="3000" dirty="0">
                <a:solidFill>
                  <a:srgbClr val="FF0000"/>
                </a:solidFill>
              </a:rPr>
              <a:t>la naturaleza misericordiosa de Dios, es posible que nuestros pecados sean perdonados. El quiere perdonarnos.- Dios desea que todos los seres humanos se arrepientan, porque nos ama.- Dios también desea que el hombre responda positivamente a ese amor que día a día nos demuestra.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71324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23224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b="1" dirty="0" smtClean="0"/>
              <a:t>La pregunta es: Si </a:t>
            </a:r>
            <a:r>
              <a:rPr lang="es-CO" b="1" dirty="0"/>
              <a:t>Dios se complace en mostrar misericordia ¿Por qué envía juicio</a:t>
            </a:r>
            <a:r>
              <a:rPr lang="es-CO" b="1" dirty="0" smtClean="0"/>
              <a:t>? 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b="1" u="sng" dirty="0" smtClean="0"/>
              <a:t>La </a:t>
            </a:r>
            <a:r>
              <a:rPr lang="es-CO" b="1" u="sng" dirty="0"/>
              <a:t>razón del juicio es llevar al arrepentimiento. </a:t>
            </a:r>
            <a:endParaRPr lang="es-CO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004759"/>
            <a:ext cx="2088232" cy="2008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339752" y="3004759"/>
            <a:ext cx="4248472" cy="292387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000" dirty="0"/>
              <a:t>Muchos no escuchan a Dios, a menos que haya un juicio.- Todo pecado </a:t>
            </a:r>
            <a:r>
              <a:rPr lang="es-CO" sz="2000" dirty="0" smtClean="0"/>
              <a:t>nos </a:t>
            </a:r>
            <a:r>
              <a:rPr lang="es-CO" sz="2000" dirty="0"/>
              <a:t>separa de Dios, y nos coloca en el camino del juicio</a:t>
            </a:r>
            <a:r>
              <a:rPr lang="es-CO" sz="2000" dirty="0" smtClean="0"/>
              <a:t>.</a:t>
            </a:r>
          </a:p>
          <a:p>
            <a:pPr algn="ctr"/>
            <a:r>
              <a:rPr lang="es-CO" sz="2000" dirty="0" smtClean="0"/>
              <a:t> </a:t>
            </a:r>
            <a:r>
              <a:rPr lang="es-CO" sz="2000" dirty="0"/>
              <a:t>Pero cuando reconocemos que somos pecadores y nos arrepentimos, Dios quita nuestra culpa. </a:t>
            </a:r>
            <a:endParaRPr lang="es-CO" sz="2000" dirty="0" smtClean="0"/>
          </a:p>
          <a:p>
            <a:pPr algn="ctr"/>
            <a:r>
              <a:rPr lang="es-CO" sz="2000" b="1" dirty="0" smtClean="0">
                <a:solidFill>
                  <a:srgbClr val="C00000"/>
                </a:solidFill>
              </a:rPr>
              <a:t>Ver Miq.7:19; Hch.2:38-39</a:t>
            </a:r>
            <a:r>
              <a:rPr lang="es-CO" sz="2000" b="1" dirty="0">
                <a:solidFill>
                  <a:srgbClr val="C00000"/>
                </a:solidFill>
              </a:rPr>
              <a:t>; </a:t>
            </a:r>
            <a:r>
              <a:rPr lang="es-CO" sz="2000" b="1" dirty="0" smtClean="0">
                <a:solidFill>
                  <a:srgbClr val="C00000"/>
                </a:solidFill>
              </a:rPr>
              <a:t>Rom.10:8-13</a:t>
            </a:r>
            <a:r>
              <a:rPr lang="es-CO" sz="2400" b="1" dirty="0" smtClean="0">
                <a:solidFill>
                  <a:srgbClr val="C00000"/>
                </a:solidFill>
              </a:rPr>
              <a:t>. </a:t>
            </a:r>
            <a:endParaRPr lang="es-CO" sz="2400" b="1" dirty="0">
              <a:solidFill>
                <a:srgbClr val="C00000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004759"/>
            <a:ext cx="1944216" cy="2008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51520" y="5229200"/>
            <a:ext cx="2088232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b="1" dirty="0"/>
              <a:t>Sin </a:t>
            </a:r>
            <a:r>
              <a:rPr lang="es-CO" b="1" dirty="0" smtClean="0"/>
              <a:t>intercesor  no hay salvación</a:t>
            </a:r>
            <a:endParaRPr lang="es-CO" b="1" dirty="0"/>
          </a:p>
        </p:txBody>
      </p:sp>
      <p:sp>
        <p:nvSpPr>
          <p:cNvPr id="6" name="5 Rectángulo"/>
          <p:cNvSpPr/>
          <p:nvPr/>
        </p:nvSpPr>
        <p:spPr>
          <a:xfrm>
            <a:off x="6585615" y="5231928"/>
            <a:ext cx="1828262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b="1" dirty="0"/>
              <a:t>Con </a:t>
            </a:r>
            <a:r>
              <a:rPr lang="es-CO" b="1" dirty="0" smtClean="0"/>
              <a:t>intercesor si hay salvación</a:t>
            </a:r>
            <a:endParaRPr lang="es-CO" b="1" dirty="0"/>
          </a:p>
        </p:txBody>
      </p:sp>
    </p:spTree>
    <p:extLst>
      <p:ext uri="{BB962C8B-B14F-4D97-AF65-F5344CB8AC3E}">
        <p14:creationId xmlns:p14="http://schemas.microsoft.com/office/powerpoint/2010/main" val="326470454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s-CO" b="1" i="1" dirty="0"/>
              <a:t>CONCLUSION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CO" b="1" u="sng" dirty="0" smtClean="0"/>
              <a:t>Dios </a:t>
            </a:r>
            <a:r>
              <a:rPr lang="es-CO" b="1" u="sng" dirty="0"/>
              <a:t>es misericordioso y espera que sus hijos también sean misericordiosos</a:t>
            </a:r>
            <a:r>
              <a:rPr lang="es-CO" dirty="0" smtClean="0"/>
              <a:t>. </a:t>
            </a:r>
          </a:p>
          <a:p>
            <a:pPr marL="0" indent="0">
              <a:buNone/>
            </a:pPr>
            <a:r>
              <a:rPr lang="es-CO" dirty="0" smtClean="0"/>
              <a:t>Dios </a:t>
            </a:r>
            <a:r>
              <a:rPr lang="es-CO" dirty="0"/>
              <a:t>tratará a las personas conforme a la manera en que ésta trate a las </a:t>
            </a:r>
            <a:r>
              <a:rPr lang="es-CO" dirty="0" smtClean="0"/>
              <a:t>demás. Dios </a:t>
            </a:r>
            <a:r>
              <a:rPr lang="es-CO" dirty="0"/>
              <a:t>nos advierte que no soporta la falta de misericordia y la opresión.</a:t>
            </a:r>
          </a:p>
          <a:p>
            <a:r>
              <a:rPr lang="es-CO" dirty="0" smtClean="0"/>
              <a:t>Dios </a:t>
            </a:r>
            <a:r>
              <a:rPr lang="es-CO" dirty="0"/>
              <a:t>juzgará a las personas que no muestren misericordia, que oprimen al prójimo y se aprovechan de </a:t>
            </a:r>
            <a:r>
              <a:rPr lang="es-CO" dirty="0" smtClean="0"/>
              <a:t>él. Dios </a:t>
            </a:r>
            <a:r>
              <a:rPr lang="es-CO" dirty="0"/>
              <a:t>nos ha dado capacidad para obrar misericordia, y por medio de nuestras acciones mostrar al mundo que Él es </a:t>
            </a:r>
            <a:r>
              <a:rPr lang="es-CO" dirty="0" smtClean="0"/>
              <a:t>misericordioso. Dios </a:t>
            </a:r>
            <a:r>
              <a:rPr lang="es-CO" dirty="0"/>
              <a:t>está dispuesto a restaurar y mostrar misericordia a todo aquel que se arrepiente.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558032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s-CO" sz="2400" b="1" dirty="0" smtClean="0">
                <a:latin typeface="Agency FB" pitchFamily="34" charset="0"/>
              </a:rPr>
              <a:t>«Porque </a:t>
            </a:r>
            <a:r>
              <a:rPr lang="es-CO" sz="2400" b="1" dirty="0">
                <a:latin typeface="Agency FB" pitchFamily="34" charset="0"/>
              </a:rPr>
              <a:t>de tal manera amó Dios al mundo, que ha dado a su Hijo Unigénito, para que todo aquel que en él cree, no se pierda, mas tenga vida </a:t>
            </a:r>
            <a:r>
              <a:rPr lang="es-CO" sz="2400" b="1" dirty="0" smtClean="0">
                <a:latin typeface="Agency FB" pitchFamily="34" charset="0"/>
              </a:rPr>
              <a:t>eterna». </a:t>
            </a:r>
            <a:endParaRPr lang="es-CO" sz="2400" b="1" dirty="0">
              <a:latin typeface="Agency FB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772816"/>
            <a:ext cx="5328591" cy="4406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39552" y="1778587"/>
            <a:ext cx="2376264" cy="44012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 smtClean="0"/>
              <a:t>«Porque </a:t>
            </a:r>
            <a:r>
              <a:rPr lang="es-CO" sz="2800" dirty="0"/>
              <a:t>juicio sin misericordia se hará con aquel que no hiciere misericordia; </a:t>
            </a:r>
            <a:endParaRPr lang="es-CO" sz="2800" dirty="0" smtClean="0"/>
          </a:p>
          <a:p>
            <a:pPr algn="ctr"/>
            <a:r>
              <a:rPr lang="es-CO" sz="2800" dirty="0" smtClean="0"/>
              <a:t>y </a:t>
            </a:r>
            <a:r>
              <a:rPr lang="es-CO" sz="2800" dirty="0"/>
              <a:t>la </a:t>
            </a:r>
          </a:p>
          <a:p>
            <a:pPr algn="ctr"/>
            <a:r>
              <a:rPr lang="es-CO" sz="2800" dirty="0"/>
              <a:t>misericordia se gloría contra el </a:t>
            </a:r>
            <a:r>
              <a:rPr lang="es-CO" sz="2800" dirty="0" smtClean="0"/>
              <a:t>juicio»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12817640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</TotalTime>
  <Words>2029</Words>
  <Application>Microsoft Office PowerPoint</Application>
  <PresentationFormat>Presentación en pantalla (4:3)</PresentationFormat>
  <Paragraphs>93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Tema de Office</vt:lpstr>
      <vt:lpstr>UN LLAMADO A LA MISERICORDIA</vt:lpstr>
      <vt:lpstr>UN LLAMADO A LA MISERICORDIA</vt:lpstr>
      <vt:lpstr>Presentación de PowerPoint</vt:lpstr>
      <vt:lpstr>Presentación de PowerPoint</vt:lpstr>
      <vt:lpstr>Jesús, el Único Santo, no lo hizo.</vt:lpstr>
      <vt:lpstr>Presentación de PowerPoint</vt:lpstr>
      <vt:lpstr>Presentación de PowerPoint</vt:lpstr>
      <vt:lpstr>LAS CONSECUENCIAS DE LA FALTA DE MISERICORDIA</vt:lpstr>
      <vt:lpstr>Presentación de PowerPoint</vt:lpstr>
      <vt:lpstr>DIOS ABORRECE LA OPRESION Y FALTA DE MISERICORDIA</vt:lpstr>
      <vt:lpstr>Presentación de PowerPoint</vt:lpstr>
      <vt:lpstr>Presentación de PowerPoint</vt:lpstr>
      <vt:lpstr>Presentación de PowerPoint</vt:lpstr>
      <vt:lpstr>DIOS SE COMPLACE EN LA MISERICORDIA</vt:lpstr>
      <vt:lpstr>Presentación de PowerPoint</vt:lpstr>
      <vt:lpstr>Presentación de PowerPoint</vt:lpstr>
      <vt:lpstr>Presentación de PowerPoint</vt:lpstr>
      <vt:lpstr>CONCLUSION</vt:lpstr>
      <vt:lpstr>«Porque de tal manera amó Dios al mundo, que ha dado a su Hijo Unigénito, para que todo aquel que en él cree, no se pierda, mas tenga vida eterna».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 LLAMADO A LA MISERICORDIA</dc:title>
  <dc:creator>FAMILIA FIERRO CH</dc:creator>
  <cp:lastModifiedBy>HUMBERTO</cp:lastModifiedBy>
  <cp:revision>48</cp:revision>
  <dcterms:created xsi:type="dcterms:W3CDTF">2013-05-30T10:55:38Z</dcterms:created>
  <dcterms:modified xsi:type="dcterms:W3CDTF">2015-10-06T21:15:09Z</dcterms:modified>
</cp:coreProperties>
</file>